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Source Sans Pro" panose="020B0503030403020204" pitchFamily="34" charset="0"/>
      <p:regular r:id="rId27"/>
      <p:bold r:id="rId28"/>
    </p:embeddedFont>
    <p:embeddedFont>
      <p:font typeface="Work Sans"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1992" y="43"/>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viewProps" Target="view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font" Target="fonts/font28.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36" Type="http://schemas.openxmlformats.org/officeDocument/2006/relationships/tableStyles" Target="tableStyles.xml"/><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font" Target="fonts/font27.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openxmlformats.org/officeDocument/2006/relationships/theme" Target="theme/theme1.xml"/><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700" y="665125"/>
            <a:ext cx="6184804" cy="771300"/>
            <a:chOff x="188700" y="665125"/>
            <a:chExt cx="6184804" cy="771300"/>
          </a:xfrm>
        </p:grpSpPr>
        <p:sp>
          <p:nvSpPr>
            <p:cNvPr id="469" name="Google Shape;469;p22"/>
            <p:cNvSpPr txBox="1"/>
            <p:nvPr/>
          </p:nvSpPr>
          <p:spPr>
            <a:xfrm>
              <a:off x="188700" y="665125"/>
              <a:ext cx="6184804"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New York City TLC Project . A/B test. Executive summary</a:t>
              </a:r>
              <a:endParaRPr lang="en-US" sz="1900" dirty="0">
                <a:solidFill>
                  <a:srgbClr val="000000"/>
                </a:solidFill>
                <a:latin typeface="Google Sans SemiBold"/>
                <a:ea typeface="Google Sans SemiBold"/>
                <a:cs typeface="Google Sans SemiBold"/>
                <a:sym typeface="Google Sans SemiBold"/>
              </a:endParaRPr>
            </a:p>
          </p:txBody>
        </p:sp>
        <p:sp>
          <p:nvSpPr>
            <p:cNvPr id="470" name="Google Shape;470;p22"/>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Execurive summary report</a:t>
              </a:r>
              <a:endParaRPr dirty="0">
                <a:solidFill>
                  <a:srgbClr val="000000"/>
                </a:solidFill>
                <a:latin typeface="Roboto"/>
                <a:ea typeface="Roboto"/>
                <a:cs typeface="Roboto"/>
                <a:sym typeface="Roboto"/>
              </a:endParaRPr>
            </a:p>
          </p:txBody>
        </p:sp>
      </p:grpSp>
      <p:sp>
        <p:nvSpPr>
          <p:cNvPr id="5" name="Google Shape;454;p20">
            <a:extLst>
              <a:ext uri="{FF2B5EF4-FFF2-40B4-BE49-F238E27FC236}">
                <a16:creationId xmlns:a16="http://schemas.microsoft.com/office/drawing/2014/main" id="{F774869C-69D3-4F39-B0C2-9C39C4765CB3}"/>
              </a:ext>
            </a:extLst>
          </p:cNvPr>
          <p:cNvSpPr txBox="1"/>
          <p:nvPr/>
        </p:nvSpPr>
        <p:spPr>
          <a:xfrm>
            <a:off x="363975" y="1873152"/>
            <a:ext cx="7408425" cy="1233721"/>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 sz="1600" dirty="0">
                <a:solidFill>
                  <a:srgbClr val="1F1F1F"/>
                </a:solidFill>
                <a:effectLst/>
                <a:latin typeface="Source Sans Pro" panose="020B0503030403020204" pitchFamily="34" charset="0"/>
                <a:ea typeface="Arial" panose="020B0604020202020204" pitchFamily="34" charset="0"/>
              </a:rPr>
              <a:t>New York City Taxi and Limousine Commission (TLC) requested to build a regression model that predicts taxi cab fares before each ride.  based on distance, time of day, and any additional variables we find necessary. </a:t>
            </a:r>
            <a:r>
              <a:rPr lang="en-US" sz="1600" dirty="0">
                <a:solidFill>
                  <a:srgbClr val="1F1F1F"/>
                </a:solidFill>
                <a:effectLst/>
                <a:latin typeface="Source Sans Pro" panose="020B0503030403020204" pitchFamily="34" charset="0"/>
                <a:ea typeface="Arial" panose="020B0604020202020204" pitchFamily="34" charset="0"/>
              </a:rPr>
              <a:t>At this stage, Data Team should perform Exploratory Data Analysis and provide detailed inside about findings</a:t>
            </a:r>
            <a:endParaRPr lang="en-IL" sz="1600" dirty="0">
              <a:effectLst/>
              <a:latin typeface="Arial" panose="020B0604020202020204" pitchFamily="34" charset="0"/>
              <a:ea typeface="Arial" panose="020B0604020202020204" pitchFamily="34" charset="0"/>
            </a:endParaRPr>
          </a:p>
        </p:txBody>
      </p:sp>
      <p:sp>
        <p:nvSpPr>
          <p:cNvPr id="8" name="Google Shape;454;p20">
            <a:extLst>
              <a:ext uri="{FF2B5EF4-FFF2-40B4-BE49-F238E27FC236}">
                <a16:creationId xmlns:a16="http://schemas.microsoft.com/office/drawing/2014/main" id="{5B635178-057A-47EB-81BF-48DAC4162F51}"/>
              </a:ext>
            </a:extLst>
          </p:cNvPr>
          <p:cNvSpPr txBox="1"/>
          <p:nvPr/>
        </p:nvSpPr>
        <p:spPr>
          <a:xfrm>
            <a:off x="363975" y="3487564"/>
            <a:ext cx="7408425" cy="879722"/>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US" sz="1600" dirty="0">
                <a:solidFill>
                  <a:srgbClr val="1F1F1F"/>
                </a:solidFill>
                <a:effectLst/>
                <a:latin typeface="Source Sans Pro" panose="020B0503030403020204" pitchFamily="34" charset="0"/>
                <a:ea typeface="Arial" panose="020B0604020202020204" pitchFamily="34" charset="0"/>
              </a:rPr>
              <a:t>At this stage Data Team need to analyze the relationship between fare amounts and payment type.</a:t>
            </a:r>
          </a:p>
        </p:txBody>
      </p:sp>
      <p:sp>
        <p:nvSpPr>
          <p:cNvPr id="9" name="Google Shape;454;p20">
            <a:extLst>
              <a:ext uri="{FF2B5EF4-FFF2-40B4-BE49-F238E27FC236}">
                <a16:creationId xmlns:a16="http://schemas.microsoft.com/office/drawing/2014/main" id="{02EFB959-E360-4812-A8B7-C68654B0E590}"/>
              </a:ext>
            </a:extLst>
          </p:cNvPr>
          <p:cNvSpPr txBox="1"/>
          <p:nvPr/>
        </p:nvSpPr>
        <p:spPr>
          <a:xfrm>
            <a:off x="363975" y="5246423"/>
            <a:ext cx="7408425" cy="1233721"/>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US" sz="1600" dirty="0">
                <a:solidFill>
                  <a:srgbClr val="1F1F1F"/>
                </a:solidFill>
                <a:effectLst/>
                <a:latin typeface="Source Sans Pro" panose="020B0503030403020204" pitchFamily="34" charset="0"/>
                <a:ea typeface="Arial" panose="020B0604020202020204" pitchFamily="34" charset="0"/>
              </a:rPr>
              <a:t>According A/B test Data Team conduct there is differences between users who paid by credit card and by cash.</a:t>
            </a:r>
          </a:p>
          <a:p>
            <a:pPr marL="0" marR="0">
              <a:lnSpc>
                <a:spcPct val="115000"/>
              </a:lnSpc>
              <a:spcBef>
                <a:spcPts val="0"/>
              </a:spcBef>
              <a:spcAft>
                <a:spcPts val="350"/>
              </a:spcAft>
            </a:pPr>
            <a:r>
              <a:rPr lang="en-US" sz="1600" dirty="0">
                <a:solidFill>
                  <a:srgbClr val="1F1F1F"/>
                </a:solidFill>
                <a:latin typeface="Source Sans Pro" panose="020B0503030403020204" pitchFamily="34" charset="0"/>
                <a:ea typeface="Arial" panose="020B0604020202020204" pitchFamily="34" charset="0"/>
              </a:rPr>
              <a:t>Our recommendation is to the TLC stakeholder that encouraging customers to pay with credit cards can generate more revenue for taxi cab drivers.</a:t>
            </a:r>
            <a:endParaRPr lang="en-US" sz="1600" dirty="0">
              <a:solidFill>
                <a:srgbClr val="1F1F1F"/>
              </a:solidFill>
              <a:effectLst/>
              <a:latin typeface="Source Sans Pro" panose="020B0503030403020204" pitchFamily="34" charset="0"/>
              <a:ea typeface="Arial" panose="020B0604020202020204" pitchFamily="34" charset="0"/>
            </a:endParaRPr>
          </a:p>
          <a:p>
            <a:pPr marL="0" marR="0">
              <a:lnSpc>
                <a:spcPct val="115000"/>
              </a:lnSpc>
              <a:spcBef>
                <a:spcPts val="0"/>
              </a:spcBef>
              <a:spcAft>
                <a:spcPts val="350"/>
              </a:spcAft>
            </a:pPr>
            <a:endParaRPr lang="en-IL" sz="1600" dirty="0">
              <a:effectLst/>
              <a:latin typeface="Arial" panose="020B0604020202020204" pitchFamily="34" charset="0"/>
              <a:ea typeface="Arial" panose="020B0604020202020204" pitchFamily="34" charset="0"/>
            </a:endParaRPr>
          </a:p>
        </p:txBody>
      </p:sp>
      <p:pic>
        <p:nvPicPr>
          <p:cNvPr id="4" name="Picture 3">
            <a:extLst>
              <a:ext uri="{FF2B5EF4-FFF2-40B4-BE49-F238E27FC236}">
                <a16:creationId xmlns:a16="http://schemas.microsoft.com/office/drawing/2014/main" id="{B0FEF88C-7274-471E-8967-C4067889C835}"/>
              </a:ext>
            </a:extLst>
          </p:cNvPr>
          <p:cNvPicPr>
            <a:picLocks noChangeAspect="1"/>
          </p:cNvPicPr>
          <p:nvPr/>
        </p:nvPicPr>
        <p:blipFill>
          <a:blip r:embed="rId3"/>
          <a:stretch>
            <a:fillRect/>
          </a:stretch>
        </p:blipFill>
        <p:spPr>
          <a:xfrm>
            <a:off x="467294" y="6746696"/>
            <a:ext cx="5391150" cy="523875"/>
          </a:xfrm>
          <a:prstGeom prst="rect">
            <a:avLst/>
          </a:prstGeom>
        </p:spPr>
      </p:pic>
      <p:sp>
        <p:nvSpPr>
          <p:cNvPr id="10" name="Google Shape;161;p8">
            <a:extLst>
              <a:ext uri="{FF2B5EF4-FFF2-40B4-BE49-F238E27FC236}">
                <a16:creationId xmlns:a16="http://schemas.microsoft.com/office/drawing/2014/main" id="{491C3BCD-A6EF-4567-AF01-5004EADF5050}"/>
              </a:ext>
            </a:extLst>
          </p:cNvPr>
          <p:cNvSpPr txBox="1"/>
          <p:nvPr/>
        </p:nvSpPr>
        <p:spPr>
          <a:xfrm>
            <a:off x="399200" y="8369400"/>
            <a:ext cx="7028400" cy="557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350"/>
              </a:spcAft>
              <a:buNone/>
            </a:pPr>
            <a:r>
              <a:rPr lang="en" sz="1100" dirty="0">
                <a:solidFill>
                  <a:schemeClr val="dk1"/>
                </a:solidFill>
                <a:latin typeface="Google Sans"/>
                <a:ea typeface="Google Sans"/>
                <a:cs typeface="Google Sans"/>
                <a:sym typeface="Google Sans"/>
              </a:rPr>
              <a:t>The Automatidata data team recommends that the New York City TLC encourages customers to pay with credit cards, and create strategies to promote credit card payments. For example, the New York City TLC can install signs that read “Credit card payments are preferred” in their cabs, and implement a protocol that requires cab drivers to verbally inform customers that credit card payments are preferred. </a:t>
            </a:r>
            <a:endParaRPr sz="1100" dirty="0">
              <a:solidFill>
                <a:srgbClr val="666666"/>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208</Words>
  <Application>Microsoft Office PowerPoint</Application>
  <PresentationFormat>Custom</PresentationFormat>
  <Paragraphs>7</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Calibri</vt:lpstr>
      <vt:lpstr>Arial</vt:lpstr>
      <vt:lpstr>Google Sans SemiBold</vt:lpstr>
      <vt:lpstr>Work Sans</vt:lpstr>
      <vt:lpstr>Lato</vt:lpstr>
      <vt:lpstr>Source Sans Pro</vt:lpstr>
      <vt:lpstr>Roboto</vt:lpstr>
      <vt:lpstr>PT Sans Narrow</vt:lpstr>
      <vt:lpstr>Google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5</cp:revision>
  <dcterms:modified xsi:type="dcterms:W3CDTF">2023-10-16T14:08:19Z</dcterms:modified>
</cp:coreProperties>
</file>